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3" r:id="rId5"/>
    <p:sldId id="264" r:id="rId6"/>
    <p:sldId id="282" r:id="rId7"/>
    <p:sldId id="266" r:id="rId8"/>
    <p:sldId id="283" r:id="rId9"/>
    <p:sldId id="284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759"/>
    <a:srgbClr val="4F758B"/>
    <a:srgbClr val="008C95"/>
    <a:srgbClr val="00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38" autoAdjust="0"/>
  </p:normalViewPr>
  <p:slideViewPr>
    <p:cSldViewPr>
      <p:cViewPr>
        <p:scale>
          <a:sx n="80" d="100"/>
          <a:sy n="80" d="100"/>
        </p:scale>
        <p:origin x="-108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D3AF0-6C14-4C41-9B92-04A25905B1C8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E9D41-D18E-4DD8-946A-34E3C2F1E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1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D807-E080-4A41-9F6D-19A2C948C4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43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E2981-C247-480D-AB56-F3E558154B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69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E2981-C247-480D-AB56-F3E558154B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95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64865-B8A5-469E-8BEA-FE3009690E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36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64865-B8A5-469E-8BEA-FE3009690E4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05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64865-B8A5-469E-8BEA-FE3009690E4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354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64865-B8A5-469E-8BEA-FE3009690E4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23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64865-B8A5-469E-8BEA-FE3009690E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67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E9D41-D18E-4DD8-946A-34E3C2F1E2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8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3550-BCBB-43BF-9848-E9B012A6BB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88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E9D41-D18E-4DD8-946A-34E3C2F1E28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9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E9D41-D18E-4DD8-946A-34E3C2F1E28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5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D807-E080-4A41-9F6D-19A2C948C4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710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E2981-C247-480D-AB56-F3E558154B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7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E2981-C247-480D-AB56-F3E558154B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7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191295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63691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Main body copy goes here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191295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63691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Main body copy goes here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8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006" y="332656"/>
            <a:ext cx="7772400" cy="1470025"/>
          </a:xfrm>
        </p:spPr>
        <p:txBody>
          <a:bodyPr>
            <a:normAutofit/>
          </a:bodyPr>
          <a:lstStyle>
            <a:lvl1pPr algn="l">
              <a:defRPr sz="4200" baseline="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006" y="225246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Main body copy goes here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78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006" y="332656"/>
            <a:ext cx="7772400" cy="1470025"/>
          </a:xfrm>
        </p:spPr>
        <p:txBody>
          <a:bodyPr>
            <a:normAutofit/>
          </a:bodyPr>
          <a:lstStyle>
            <a:lvl1pPr algn="l">
              <a:defRPr sz="4200" baseline="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006" y="225246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Main body copy goes here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2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006" y="332656"/>
            <a:ext cx="7772400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006" y="2181438"/>
            <a:ext cx="6400800" cy="3119770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algn="l">
              <a:buFont typeface="Courier New" panose="02070309020205020404" pitchFamily="49" charset="0"/>
              <a:buChar char="o"/>
              <a:defRPr baseline="0">
                <a:solidFill>
                  <a:srgbClr val="505759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Bullet points go here</a:t>
            </a:r>
          </a:p>
          <a:p>
            <a:pPr lvl="1"/>
            <a:r>
              <a:rPr lang="en-US" dirty="0" smtClean="0"/>
              <a:t>Sub-bullet if needed</a:t>
            </a:r>
          </a:p>
          <a:p>
            <a:r>
              <a:rPr lang="en-US" dirty="0" smtClean="0"/>
              <a:t>Bullet points go here</a:t>
            </a:r>
          </a:p>
          <a:p>
            <a:r>
              <a:rPr lang="en-US" dirty="0" smtClean="0"/>
              <a:t>Bullet points go here</a:t>
            </a:r>
          </a:p>
          <a:p>
            <a:r>
              <a:rPr lang="en-US" dirty="0" smtClean="0"/>
              <a:t>Bullet points go here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006" y="332656"/>
            <a:ext cx="7772400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006" y="2181438"/>
            <a:ext cx="6400800" cy="3119770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algn="l">
              <a:buFont typeface="Courier New" panose="02070309020205020404" pitchFamily="49" charset="0"/>
              <a:buChar char="o"/>
              <a:defRPr baseline="0">
                <a:solidFill>
                  <a:srgbClr val="505759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Bullet points go here</a:t>
            </a:r>
          </a:p>
          <a:p>
            <a:pPr lvl="1"/>
            <a:r>
              <a:rPr lang="en-US" dirty="0" smtClean="0"/>
              <a:t>Sub-bullet if needed</a:t>
            </a:r>
          </a:p>
          <a:p>
            <a:r>
              <a:rPr lang="en-US" dirty="0" smtClean="0"/>
              <a:t>Bullet points go here</a:t>
            </a:r>
          </a:p>
          <a:p>
            <a:r>
              <a:rPr lang="en-US" dirty="0" smtClean="0"/>
              <a:t>Bullet points go here</a:t>
            </a:r>
          </a:p>
          <a:p>
            <a:r>
              <a:rPr lang="en-US" dirty="0" smtClean="0"/>
              <a:t>Bullet points go here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73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0DF0-E445-4A64-B1A9-167453EAF8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1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49" r:id="rId3"/>
    <p:sldLayoutId id="2147483680" r:id="rId4"/>
    <p:sldLayoutId id="2147483664" r:id="rId5"/>
    <p:sldLayoutId id="2147483679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057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57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057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7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7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c.org/Publishing/copyright/open-access-licence-to-publish-journals.a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SC1@rsc.org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SC1@rsc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c.org/Publishing/Journals/OpenScience/Gold4Gold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c.org/Publishing/Journals/OpenScience/Fees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rsc.org/Publishing/Journals/OpenScience/form.as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reativecommons.org/licenses/by-nc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09006" y="2204864"/>
            <a:ext cx="7353175" cy="3480792"/>
          </a:xfrm>
        </p:spPr>
        <p:txBody>
          <a:bodyPr>
            <a:noAutofit/>
          </a:bodyPr>
          <a:lstStyle/>
          <a:p>
            <a:r>
              <a:rPr lang="en-GB" sz="2200" u="sng" dirty="0"/>
              <a:t>Gold for Gold </a:t>
            </a:r>
          </a:p>
          <a:p>
            <a:r>
              <a:rPr lang="en-GB" sz="2200" dirty="0" smtClean="0"/>
              <a:t>You </a:t>
            </a:r>
            <a:r>
              <a:rPr lang="en-GB" sz="2200" dirty="0"/>
              <a:t>use an Open Access voucher </a:t>
            </a:r>
            <a:r>
              <a:rPr lang="en-GB" sz="2200" dirty="0" smtClean="0"/>
              <a:t>after </a:t>
            </a:r>
            <a:r>
              <a:rPr lang="en-GB" sz="2200" dirty="0"/>
              <a:t>peer-review and acceptance. The final </a:t>
            </a:r>
            <a:r>
              <a:rPr lang="en-GB" sz="2200" dirty="0" smtClean="0"/>
              <a:t>article </a:t>
            </a:r>
            <a:r>
              <a:rPr lang="en-GB" sz="2200" dirty="0"/>
              <a:t>of </a:t>
            </a:r>
            <a:r>
              <a:rPr lang="en-GB" sz="2200" dirty="0" smtClean="0"/>
              <a:t>record </a:t>
            </a:r>
            <a:r>
              <a:rPr lang="en-GB" sz="2200" dirty="0"/>
              <a:t>is made available to all, immediately, via our website without any barriers to access, without paying the article processing fee. </a:t>
            </a:r>
            <a:endParaRPr lang="en-GB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r>
              <a:rPr lang="en-GB" sz="2200" u="sng" dirty="0" smtClean="0"/>
              <a:t>Paid </a:t>
            </a:r>
            <a:r>
              <a:rPr lang="en-GB" sz="2200" u="sng" dirty="0"/>
              <a:t>Open </a:t>
            </a:r>
            <a:r>
              <a:rPr lang="en-GB" sz="2200" u="sng" dirty="0" smtClean="0"/>
              <a:t>Access</a:t>
            </a:r>
          </a:p>
          <a:p>
            <a:r>
              <a:rPr lang="en-GB" sz="2200" dirty="0" smtClean="0"/>
              <a:t>You </a:t>
            </a:r>
            <a:r>
              <a:rPr lang="en-GB" sz="2200" dirty="0"/>
              <a:t>pay an </a:t>
            </a:r>
            <a:r>
              <a:rPr lang="en-GB" sz="2200" dirty="0" smtClean="0"/>
              <a:t>article </a:t>
            </a:r>
            <a:r>
              <a:rPr lang="en-GB" sz="2200" dirty="0"/>
              <a:t>processing </a:t>
            </a:r>
            <a:r>
              <a:rPr lang="en-GB" sz="2200" dirty="0" smtClean="0"/>
              <a:t>fee </a:t>
            </a:r>
            <a:r>
              <a:rPr lang="en-GB" sz="2200" dirty="0"/>
              <a:t>after peer-review and acceptance. On receipt of payment the final </a:t>
            </a:r>
            <a:r>
              <a:rPr lang="en-GB" sz="2200" dirty="0" smtClean="0"/>
              <a:t>article </a:t>
            </a:r>
            <a:r>
              <a:rPr lang="en-GB" sz="2200" dirty="0"/>
              <a:t>of </a:t>
            </a:r>
            <a:r>
              <a:rPr lang="en-GB" sz="2200" dirty="0" smtClean="0"/>
              <a:t>record </a:t>
            </a:r>
            <a:r>
              <a:rPr lang="en-GB" sz="2200" dirty="0"/>
              <a:t>is made available to all, immediately, via our website without any barriers to access.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09006" y="332656"/>
            <a:ext cx="7772400" cy="1470025"/>
          </a:xfrm>
        </p:spPr>
        <p:txBody>
          <a:bodyPr/>
          <a:lstStyle/>
          <a:p>
            <a:r>
              <a:rPr lang="en-GB" dirty="0"/>
              <a:t>How to Apply for Open Access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809006" y="1628800"/>
            <a:ext cx="72438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5057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There are two possible </a:t>
            </a:r>
            <a:r>
              <a:rPr lang="en-GB" sz="2200" dirty="0" smtClean="0"/>
              <a:t>routes</a:t>
            </a:r>
            <a:r>
              <a:rPr lang="en-GB" sz="2400" dirty="0" smtClean="0"/>
              <a:t> to Gold Open Access: </a:t>
            </a:r>
          </a:p>
        </p:txBody>
      </p:sp>
    </p:spTree>
    <p:extLst>
      <p:ext uri="{BB962C8B-B14F-4D97-AF65-F5344CB8AC3E}">
        <p14:creationId xmlns:p14="http://schemas.microsoft.com/office/powerpoint/2010/main" val="40568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588" y="260648"/>
            <a:ext cx="7772400" cy="1470025"/>
          </a:xfrm>
        </p:spPr>
        <p:txBody>
          <a:bodyPr/>
          <a:lstStyle/>
          <a:p>
            <a:r>
              <a:rPr lang="en-GB" dirty="0" smtClean="0"/>
              <a:t>Where to find the Licence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2562931"/>
            <a:ext cx="4094820" cy="724026"/>
          </a:xfrm>
          <a:ln w="38100">
            <a:solidFill>
              <a:srgbClr val="FFC000"/>
            </a:solidFill>
          </a:ln>
        </p:spPr>
        <p:txBody>
          <a:bodyPr anchor="ctr">
            <a:noAutofit/>
          </a:bodyPr>
          <a:lstStyle/>
          <a:p>
            <a:r>
              <a:rPr lang="en-GB" sz="2200" dirty="0" smtClean="0"/>
              <a:t>CC BY Licence for most journals</a:t>
            </a:r>
            <a:endParaRPr lang="en-GB" sz="22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01588" y="1620219"/>
            <a:ext cx="8190892" cy="724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5057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All Open Access licence forms can be downloaded </a:t>
            </a:r>
            <a:r>
              <a:rPr lang="en-GB" sz="2200" dirty="0" smtClean="0">
                <a:hlinkClick r:id="rId3"/>
              </a:rPr>
              <a:t>here</a:t>
            </a:r>
            <a:r>
              <a:rPr lang="zh-CN" altLang="en-US" sz="2200" dirty="0" smtClean="0"/>
              <a:t>（</a:t>
            </a:r>
            <a:r>
              <a:rPr lang="en-GB" sz="2400" dirty="0" smtClean="0"/>
              <a:t>http</a:t>
            </a:r>
            <a:r>
              <a:rPr lang="en-GB" sz="2400" dirty="0"/>
              <a:t>://</a:t>
            </a:r>
            <a:r>
              <a:rPr lang="en-GB" sz="2400" dirty="0" smtClean="0"/>
              <a:t>www.rsc.org/Publishing/copyright/open-access-licence-to-publish-journals.asp</a:t>
            </a:r>
          </a:p>
          <a:p>
            <a:r>
              <a:rPr lang="zh-CN" altLang="en-US" sz="2200" dirty="0" smtClean="0"/>
              <a:t>）</a:t>
            </a:r>
            <a:r>
              <a:rPr lang="en-GB" sz="2200" dirty="0" smtClean="0"/>
              <a:t>.</a:t>
            </a:r>
            <a:endParaRPr lang="en-GB" sz="22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995936" y="4525752"/>
            <a:ext cx="4094820" cy="72402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5057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CC BY-NC Licence for most journals</a:t>
            </a:r>
            <a:endParaRPr lang="en-GB" sz="2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20226" y="2204864"/>
            <a:ext cx="3575710" cy="3991253"/>
            <a:chOff x="420226" y="2204864"/>
            <a:chExt cx="3575710" cy="3991253"/>
          </a:xfrm>
        </p:grpSpPr>
        <p:grpSp>
          <p:nvGrpSpPr>
            <p:cNvPr id="12" name="Group 11"/>
            <p:cNvGrpSpPr/>
            <p:nvPr/>
          </p:nvGrpSpPr>
          <p:grpSpPr>
            <a:xfrm>
              <a:off x="420226" y="2204864"/>
              <a:ext cx="3575710" cy="3991253"/>
              <a:chOff x="755576" y="1340768"/>
              <a:chExt cx="3575710" cy="399125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55576" y="1340768"/>
                <a:ext cx="3575710" cy="3991253"/>
                <a:chOff x="755576" y="1340768"/>
                <a:chExt cx="3575710" cy="3991253"/>
              </a:xfrm>
            </p:grpSpPr>
            <p:pic>
              <p:nvPicPr>
                <p:cNvPr id="4" name="Picture 3" descr="Open Access Licence to Publish for Journals - Windows Internet Explorer provided by Royal Society of Chemistry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528" t="16451" r="30190" b="25350"/>
                <a:stretch/>
              </p:blipFill>
              <p:spPr>
                <a:xfrm>
                  <a:off x="755576" y="1340768"/>
                  <a:ext cx="3538847" cy="3991253"/>
                </a:xfrm>
                <a:prstGeom prst="rect">
                  <a:avLst/>
                </a:prstGeom>
              </p:spPr>
            </p:pic>
            <p:sp>
              <p:nvSpPr>
                <p:cNvPr id="5" name="Oval 4"/>
                <p:cNvSpPr/>
                <p:nvPr/>
              </p:nvSpPr>
              <p:spPr>
                <a:xfrm>
                  <a:off x="755576" y="1844824"/>
                  <a:ext cx="2016224" cy="432048"/>
                </a:xfrm>
                <a:prstGeom prst="ellipse">
                  <a:avLst/>
                </a:pr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" name="Straight Arrow Connector 8"/>
                <p:cNvCxnSpPr>
                  <a:stCxn id="15" idx="1"/>
                </p:cNvCxnSpPr>
                <p:nvPr/>
              </p:nvCxnSpPr>
              <p:spPr>
                <a:xfrm flipH="1">
                  <a:off x="2900762" y="4023669"/>
                  <a:ext cx="1430524" cy="0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H="1">
                  <a:off x="2771800" y="2060848"/>
                  <a:ext cx="1522623" cy="0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Oval 5"/>
              <p:cNvSpPr/>
              <p:nvPr/>
            </p:nvSpPr>
            <p:spPr>
              <a:xfrm>
                <a:off x="755576" y="3807645"/>
                <a:ext cx="2145186" cy="432048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467544" y="3573016"/>
              <a:ext cx="2016224" cy="36004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2483768" y="3765345"/>
              <a:ext cx="1512168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ubtitle 2"/>
          <p:cNvSpPr txBox="1">
            <a:spLocks/>
          </p:cNvSpPr>
          <p:nvPr/>
        </p:nvSpPr>
        <p:spPr>
          <a:xfrm>
            <a:off x="4002740" y="3476464"/>
            <a:ext cx="4094820" cy="72402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5057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CC BY Licence for Physical Chemistry Chemical Physics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6038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22771"/>
            <a:ext cx="7772400" cy="1470025"/>
          </a:xfrm>
        </p:spPr>
        <p:txBody>
          <a:bodyPr/>
          <a:lstStyle/>
          <a:p>
            <a:r>
              <a:rPr lang="en-GB" dirty="0" smtClean="0"/>
              <a:t>Completing the Licence</a:t>
            </a:r>
            <a:endParaRPr lang="en-GB" dirty="0"/>
          </a:p>
        </p:txBody>
      </p:sp>
      <p:pic>
        <p:nvPicPr>
          <p:cNvPr id="4" name="Picture 3" descr="http://www.rsc.org/images/RSC_CC_BY_tcm18-228772.pdf - Windows Internet Explorer provided by Royal Society of Chemistry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t="15585" r="15662" b="10292"/>
          <a:stretch/>
        </p:blipFill>
        <p:spPr>
          <a:xfrm>
            <a:off x="1771183" y="1499860"/>
            <a:ext cx="5631616" cy="46448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68693" y="1322678"/>
            <a:ext cx="1671175" cy="79208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622082" y="1196752"/>
            <a:ext cx="2998447" cy="79208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548590" y="1322678"/>
            <a:ext cx="2071940" cy="531191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CXJJXXXXXL</a:t>
            </a:r>
          </a:p>
        </p:txBody>
      </p:sp>
      <p:sp>
        <p:nvSpPr>
          <p:cNvPr id="10" name="Oval 9"/>
          <p:cNvSpPr/>
          <p:nvPr/>
        </p:nvSpPr>
        <p:spPr>
          <a:xfrm>
            <a:off x="1768692" y="4509120"/>
            <a:ext cx="1671175" cy="79208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ubtitle 8"/>
          <p:cNvSpPr txBox="1">
            <a:spLocks/>
          </p:cNvSpPr>
          <p:nvPr/>
        </p:nvSpPr>
        <p:spPr>
          <a:xfrm>
            <a:off x="3508172" y="4725144"/>
            <a:ext cx="2864028" cy="531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5057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e.g. Wellcome Trust</a:t>
            </a:r>
            <a:endParaRPr lang="en-GB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771183" y="3645024"/>
            <a:ext cx="0" cy="57606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0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006" y="332656"/>
            <a:ext cx="7772400" cy="1470025"/>
          </a:xfrm>
        </p:spPr>
        <p:txBody>
          <a:bodyPr/>
          <a:lstStyle/>
          <a:p>
            <a:r>
              <a:rPr lang="en-GB" dirty="0" smtClean="0"/>
              <a:t>Sending the Licence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006" y="1916832"/>
            <a:ext cx="7651426" cy="4416896"/>
          </a:xfrm>
        </p:spPr>
        <p:txBody>
          <a:bodyPr>
            <a:normAutofit/>
          </a:bodyPr>
          <a:lstStyle/>
          <a:p>
            <a:r>
              <a:rPr lang="en-GB" sz="2200" dirty="0"/>
              <a:t>Please photocopy or take a high quality picture of the completed licence form. </a:t>
            </a:r>
            <a:endParaRPr lang="en-GB" sz="2200" dirty="0" smtClean="0"/>
          </a:p>
          <a:p>
            <a:r>
              <a:rPr lang="en-GB" sz="2200" dirty="0" smtClean="0"/>
              <a:t>You </a:t>
            </a:r>
            <a:r>
              <a:rPr lang="en-GB" sz="2200" dirty="0"/>
              <a:t>should ensure that </a:t>
            </a:r>
            <a:r>
              <a:rPr lang="en-GB" sz="2200" u="sng" dirty="0"/>
              <a:t>all</a:t>
            </a:r>
            <a:r>
              <a:rPr lang="en-GB" sz="2200" dirty="0"/>
              <a:t> sections of the </a:t>
            </a:r>
            <a:r>
              <a:rPr lang="en-GB" sz="2200" dirty="0" smtClean="0"/>
              <a:t>form </a:t>
            </a:r>
            <a:r>
              <a:rPr lang="en-GB" sz="2200" dirty="0"/>
              <a:t>are clearly </a:t>
            </a:r>
            <a:r>
              <a:rPr lang="en-GB" sz="2200" dirty="0" smtClean="0"/>
              <a:t>visible, </a:t>
            </a:r>
            <a:r>
              <a:rPr lang="en-GB" sz="2200" dirty="0"/>
              <a:t>otherwise you may be requested to re-send it</a:t>
            </a:r>
            <a:r>
              <a:rPr lang="en-GB" sz="2200" dirty="0" smtClean="0"/>
              <a:t>.</a:t>
            </a:r>
          </a:p>
          <a:p>
            <a:endParaRPr lang="en-GB" sz="2200" dirty="0"/>
          </a:p>
          <a:p>
            <a:r>
              <a:rPr lang="en-GB" sz="2200" dirty="0"/>
              <a:t>Send the form as an email attachment to </a:t>
            </a:r>
            <a:r>
              <a:rPr lang="en-GB" sz="2200" dirty="0" smtClean="0">
                <a:hlinkClick r:id="rId2"/>
              </a:rPr>
              <a:t>RSC1@rsc.org</a:t>
            </a:r>
            <a:r>
              <a:rPr lang="en-GB" sz="2200" dirty="0"/>
              <a:t>,</a:t>
            </a:r>
            <a:r>
              <a:rPr lang="en-GB" sz="2200" dirty="0" smtClean="0"/>
              <a:t> </a:t>
            </a:r>
            <a:r>
              <a:rPr lang="en-GB" sz="2200" dirty="0"/>
              <a:t>quoting the </a:t>
            </a:r>
            <a:r>
              <a:rPr lang="en-GB" sz="2200" dirty="0" smtClean="0"/>
              <a:t>paper number.</a:t>
            </a: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467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n-GB" dirty="0" smtClean="0"/>
              <a:t>Successful Applications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344816" cy="4032448"/>
          </a:xfrm>
        </p:spPr>
        <p:txBody>
          <a:bodyPr>
            <a:normAutofit/>
          </a:bodyPr>
          <a:lstStyle/>
          <a:p>
            <a:pPr lvl="0"/>
            <a:r>
              <a:rPr lang="en-GB" sz="2200" dirty="0"/>
              <a:t>The application is successful when: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GB" sz="2200" dirty="0"/>
              <a:t>An online application </a:t>
            </a:r>
            <a:r>
              <a:rPr lang="en-GB" sz="2200" dirty="0" smtClean="0"/>
              <a:t>has been received;</a:t>
            </a:r>
            <a:endParaRPr lang="en-GB" sz="2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GB" sz="2200" dirty="0" smtClean="0"/>
              <a:t>A valid Gold for Gold voucher </a:t>
            </a:r>
            <a:r>
              <a:rPr lang="en-GB" sz="2200" dirty="0"/>
              <a:t>has been </a:t>
            </a:r>
            <a:r>
              <a:rPr lang="en-GB" sz="2200" dirty="0" smtClean="0"/>
              <a:t>provided</a:t>
            </a:r>
          </a:p>
          <a:p>
            <a:pPr lvl="0"/>
            <a:r>
              <a:rPr lang="en-GB" sz="2200" i="1" dirty="0" smtClean="0"/>
              <a:t>OR </a:t>
            </a:r>
            <a:r>
              <a:rPr lang="en-GB" sz="2200" dirty="0" smtClean="0"/>
              <a:t>payment </a:t>
            </a:r>
            <a:r>
              <a:rPr lang="en-GB" sz="2200" dirty="0"/>
              <a:t>has been </a:t>
            </a:r>
            <a:r>
              <a:rPr lang="en-GB" sz="2200" dirty="0" smtClean="0"/>
              <a:t>confirmed;</a:t>
            </a:r>
            <a:endParaRPr lang="en-GB" sz="2200" i="1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GB" sz="2200" dirty="0"/>
              <a:t>The Licence to Publish form has been </a:t>
            </a:r>
            <a:r>
              <a:rPr lang="en-GB" sz="2200" dirty="0" smtClean="0"/>
              <a:t>successfully completed.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6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Successful Applications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60647" y="1452573"/>
            <a:ext cx="6300192" cy="114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" b="22004"/>
          <a:stretch/>
        </p:blipFill>
        <p:spPr bwMode="auto">
          <a:xfrm>
            <a:off x="760647" y="2780927"/>
            <a:ext cx="3803038" cy="373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275856" y="4365104"/>
            <a:ext cx="1080120" cy="72008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652119" y="1667482"/>
            <a:ext cx="1408719" cy="72008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67544" y="5085750"/>
            <a:ext cx="3024336" cy="72008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endCxn id="4" idx="6"/>
          </p:cNvCxnSpPr>
          <p:nvPr/>
        </p:nvCxnSpPr>
        <p:spPr>
          <a:xfrm flipH="1">
            <a:off x="4355976" y="4648177"/>
            <a:ext cx="864096" cy="7696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5"/>
          <p:cNvSpPr>
            <a:spLocks noGrp="1"/>
          </p:cNvSpPr>
          <p:nvPr>
            <p:ph type="subTitle" idx="1"/>
          </p:nvPr>
        </p:nvSpPr>
        <p:spPr>
          <a:xfrm>
            <a:off x="5220072" y="3984392"/>
            <a:ext cx="2664296" cy="1100791"/>
          </a:xfrm>
          <a:ln w="38100">
            <a:solidFill>
              <a:srgbClr val="FFC000"/>
            </a:solidFill>
          </a:ln>
        </p:spPr>
        <p:txBody>
          <a:bodyPr anchor="ctr">
            <a:noAutofit/>
          </a:bodyPr>
          <a:lstStyle/>
          <a:p>
            <a:r>
              <a:rPr lang="en-GB" sz="2200" dirty="0" smtClean="0"/>
              <a:t>Creative Commons Licence type</a:t>
            </a:r>
          </a:p>
        </p:txBody>
      </p:sp>
    </p:spTree>
    <p:extLst>
      <p:ext uri="{BB962C8B-B14F-4D97-AF65-F5344CB8AC3E}">
        <p14:creationId xmlns:p14="http://schemas.microsoft.com/office/powerpoint/2010/main" val="8745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006" y="332656"/>
            <a:ext cx="7772400" cy="1470025"/>
          </a:xfrm>
        </p:spPr>
        <p:txBody>
          <a:bodyPr/>
          <a:lstStyle/>
          <a:p>
            <a:r>
              <a:rPr lang="en-GB" dirty="0" smtClean="0"/>
              <a:t>FAQs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09006" y="1484784"/>
            <a:ext cx="7344816" cy="4536504"/>
          </a:xfrm>
        </p:spPr>
        <p:txBody>
          <a:bodyPr>
            <a:noAutofit/>
          </a:bodyPr>
          <a:lstStyle/>
          <a:p>
            <a:r>
              <a:rPr lang="en-GB" sz="2200" dirty="0" smtClean="0"/>
              <a:t>My paper has already been published. Can I apply for Open Access? </a:t>
            </a:r>
            <a:r>
              <a:rPr lang="en-GB" sz="2200" b="1" dirty="0" smtClean="0"/>
              <a:t>Yes.</a:t>
            </a:r>
          </a:p>
          <a:p>
            <a:r>
              <a:rPr lang="en-GB" sz="2200" dirty="0" smtClean="0"/>
              <a:t>Can I make my book chapter Open Access? </a:t>
            </a:r>
            <a:r>
              <a:rPr lang="en-GB" sz="2200" b="1" dirty="0" smtClean="0"/>
              <a:t>No, Open Access is available only for journal articles.</a:t>
            </a:r>
          </a:p>
          <a:p>
            <a:r>
              <a:rPr lang="en-GB" sz="2200" dirty="0" smtClean="0"/>
              <a:t>My article is in peer review. Can I apply for Open Access? </a:t>
            </a:r>
            <a:r>
              <a:rPr lang="en-GB" sz="2200" b="1" dirty="0" smtClean="0"/>
              <a:t>Please wait until your article has been formally accepted for publication. </a:t>
            </a:r>
          </a:p>
          <a:p>
            <a:r>
              <a:rPr lang="en-GB" sz="2200" dirty="0" smtClean="0"/>
              <a:t>I have just submitted a paper and I would like to publish Open Access. Should I complete the normal Licence to Publish form? </a:t>
            </a:r>
            <a:r>
              <a:rPr lang="en-GB" sz="2200" b="1" dirty="0" smtClean="0"/>
              <a:t>Yes</a:t>
            </a:r>
            <a:r>
              <a:rPr lang="en-GB" sz="2200" b="1" dirty="0"/>
              <a:t>. Please complete the first licence when requested at submission </a:t>
            </a:r>
            <a:r>
              <a:rPr lang="en-GB" sz="2200" b="1" dirty="0" smtClean="0"/>
              <a:t>to avoid delays at publication.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31093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006" y="332656"/>
            <a:ext cx="7772400" cy="1470025"/>
          </a:xfrm>
        </p:spPr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809006" y="2181438"/>
            <a:ext cx="7435402" cy="3479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5057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Please contact our Open Access administration team at </a:t>
            </a:r>
            <a:r>
              <a:rPr lang="en-GB" sz="2200" u="sng" dirty="0" smtClean="0">
                <a:hlinkClick r:id="rId3"/>
              </a:rPr>
              <a:t>RSC1@rsc.org</a:t>
            </a:r>
            <a:r>
              <a:rPr lang="en-GB" sz="2200" dirty="0"/>
              <a:t> </a:t>
            </a:r>
            <a:r>
              <a:rPr lang="en-GB" sz="2200" dirty="0" smtClean="0"/>
              <a:t>or your journal editorial office. </a:t>
            </a:r>
          </a:p>
          <a:p>
            <a:r>
              <a:rPr lang="en-GB" sz="2200" dirty="0" smtClean="0"/>
              <a:t>We will be happy to answer any queries you may have regarding our options for Open Access.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837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6011" y="332656"/>
            <a:ext cx="7772400" cy="1470025"/>
          </a:xfrm>
        </p:spPr>
        <p:txBody>
          <a:bodyPr/>
          <a:lstStyle/>
          <a:p>
            <a:r>
              <a:rPr lang="en-GB" dirty="0" smtClean="0"/>
              <a:t>How to Apply for Open Access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11" y="2996952"/>
            <a:ext cx="6912768" cy="2736304"/>
          </a:xfrm>
        </p:spPr>
        <p:txBody>
          <a:bodyPr>
            <a:noAutofit/>
          </a:bodyPr>
          <a:lstStyle/>
          <a:p>
            <a:r>
              <a:rPr lang="en-GB" sz="2200" dirty="0" smtClean="0"/>
              <a:t>There are three main parts to an Open Access application:</a:t>
            </a:r>
          </a:p>
          <a:p>
            <a:endParaRPr lang="en-GB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Gold for Gold voucher code </a:t>
            </a:r>
          </a:p>
          <a:p>
            <a:r>
              <a:rPr lang="en-GB" sz="2200" i="1" dirty="0" smtClean="0"/>
              <a:t>Or</a:t>
            </a:r>
            <a:r>
              <a:rPr lang="en-GB" sz="2200" dirty="0" smtClean="0"/>
              <a:t>  payment;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Online application;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Open Access Licence to Publish form.</a:t>
            </a:r>
            <a:endParaRPr lang="en-GB" sz="22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86011" y="1844824"/>
            <a:ext cx="69127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5057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Open Access applications should be submitted as soon as possible after acceptance.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402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819428" y="1420727"/>
            <a:ext cx="72008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057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057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057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057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057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200" dirty="0" smtClean="0">
                <a:cs typeface="Arial" pitchFamily="34" charset="0"/>
              </a:rPr>
              <a:t>The Gold for Gold initiative rewards all institutions that subscribe to RSC Gold with voucher codes to make papers Open Access, free of charge.</a:t>
            </a:r>
            <a:endParaRPr lang="en-GB" sz="2200" dirty="0"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19428" y="484623"/>
            <a:ext cx="576064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rgbClr val="50575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Gold for Gold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50575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4165" y="3789040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200" kern="0" dirty="0">
                <a:solidFill>
                  <a:srgbClr val="505759"/>
                </a:solidFill>
              </a:rPr>
              <a:t>Contact your institution’s Open Access team or Library to request a Gold for Gold </a:t>
            </a:r>
            <a:r>
              <a:rPr lang="en-GB" sz="2200" kern="0" dirty="0" smtClean="0">
                <a:solidFill>
                  <a:srgbClr val="505759"/>
                </a:solidFill>
              </a:rPr>
              <a:t>voucher.</a:t>
            </a:r>
          </a:p>
          <a:p>
            <a:pPr>
              <a:defRPr/>
            </a:pPr>
            <a:endParaRPr lang="en-GB" sz="2200" kern="0" dirty="0">
              <a:solidFill>
                <a:srgbClr val="505759"/>
              </a:solidFill>
            </a:endParaRPr>
          </a:p>
          <a:p>
            <a:pPr lvl="0">
              <a:defRPr/>
            </a:pPr>
            <a:r>
              <a:rPr lang="en-GB" sz="2200" dirty="0" smtClean="0">
                <a:solidFill>
                  <a:srgbClr val="505759"/>
                </a:solidFill>
                <a:latin typeface="+mj-lt"/>
                <a:cs typeface="Arial" pitchFamily="34" charset="0"/>
              </a:rPr>
              <a:t>Complete the </a:t>
            </a:r>
            <a:r>
              <a:rPr lang="en-GB" sz="2200" dirty="0" smtClean="0">
                <a:solidFill>
                  <a:srgbClr val="505759"/>
                </a:solidFill>
                <a:latin typeface="+mj-lt"/>
                <a:cs typeface="Arial" pitchFamily="34" charset="0"/>
                <a:hlinkClick r:id="rId3"/>
              </a:rPr>
              <a:t>online application form</a:t>
            </a:r>
            <a:r>
              <a:rPr lang="en-GB" sz="2200" dirty="0" smtClean="0">
                <a:solidFill>
                  <a:srgbClr val="505759"/>
                </a:solidFill>
                <a:latin typeface="+mj-lt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GB" sz="2200" dirty="0">
                <a:solidFill>
                  <a:srgbClr val="505759"/>
                </a:solidFill>
                <a:latin typeface="+mj-lt"/>
                <a:cs typeface="Arial" pitchFamily="34" charset="0"/>
              </a:rPr>
              <a:t>http</a:t>
            </a:r>
            <a:r>
              <a:rPr lang="en-GB" sz="2200" dirty="0">
                <a:solidFill>
                  <a:srgbClr val="505759"/>
                </a:solidFill>
                <a:latin typeface="+mj-lt"/>
                <a:cs typeface="Arial" pitchFamily="34" charset="0"/>
              </a:rPr>
              <a:t>://www.rsc.org/Publishing/Journals/OpenScience/Gold4Gold.asp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</a:rPr>
              <a:t>Your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</a:rPr>
              <a:t>article must have been accepted for publication before an application can be processed.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rgbClr val="505759"/>
              </a:solidFill>
              <a:effectLst/>
              <a:uLnTx/>
              <a:uFillTx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94165" y="2852936"/>
            <a:ext cx="83245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rgbClr val="50575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</a:rPr>
              <a:t>G</a:t>
            </a:r>
            <a:r>
              <a:rPr kumimoji="0" lang="en-GB" u="none" strike="noStrike" kern="120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</a:rPr>
              <a:t>o</a:t>
            </a: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</a:rPr>
              <a:t>ld for Gold Applications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505759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320480" y="1378584"/>
            <a:ext cx="4572000" cy="682264"/>
          </a:xfrm>
          <a:ln w="3810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GB" sz="2200" dirty="0" smtClean="0"/>
              <a:t>Contact details</a:t>
            </a:r>
          </a:p>
          <a:p>
            <a:endParaRPr lang="en-GB" sz="2200" dirty="0"/>
          </a:p>
          <a:p>
            <a:endParaRPr lang="en-GB" sz="12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1340767"/>
            <a:ext cx="3528392" cy="496366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41690" y="484623"/>
            <a:ext cx="576064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rgbClr val="50575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Gold for Gold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50575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707" y="2348880"/>
            <a:ext cx="4572000" cy="43088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200" dirty="0" smtClean="0">
                <a:solidFill>
                  <a:srgbClr val="505759"/>
                </a:solidFill>
                <a:latin typeface="Arial" pitchFamily="34" charset="0"/>
                <a:cs typeface="Arial" pitchFamily="34" charset="0"/>
              </a:rPr>
              <a:t>DOI number</a:t>
            </a:r>
            <a:r>
              <a:rPr lang="en-GB" sz="2200" dirty="0">
                <a:solidFill>
                  <a:srgbClr val="5057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solidFill>
                  <a:srgbClr val="505759"/>
                </a:solidFill>
                <a:latin typeface="Arial" pitchFamily="34" charset="0"/>
                <a:cs typeface="Arial" pitchFamily="34" charset="0"/>
              </a:rPr>
              <a:t>(CXJJXXXXXL) </a:t>
            </a:r>
            <a:endParaRPr lang="en-GB" sz="2200" dirty="0">
              <a:solidFill>
                <a:srgbClr val="5057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0480" y="3068960"/>
            <a:ext cx="4572000" cy="43088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200" dirty="0" smtClean="0">
                <a:solidFill>
                  <a:srgbClr val="505759"/>
                </a:solidFill>
                <a:latin typeface="Arial" pitchFamily="34" charset="0"/>
                <a:cs typeface="Arial" pitchFamily="34" charset="0"/>
              </a:rPr>
              <a:t>Full name of Institution</a:t>
            </a:r>
            <a:endParaRPr lang="en-GB" sz="2200" dirty="0">
              <a:solidFill>
                <a:srgbClr val="5057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0480" y="3789040"/>
            <a:ext cx="4572000" cy="43088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200" dirty="0" smtClean="0">
                <a:solidFill>
                  <a:srgbClr val="505759"/>
                </a:solidFill>
                <a:latin typeface="Arial" pitchFamily="34" charset="0"/>
                <a:cs typeface="Arial" pitchFamily="34" charset="0"/>
              </a:rPr>
              <a:t>Voucher </a:t>
            </a:r>
            <a:r>
              <a:rPr lang="en-GB" sz="2200" dirty="0">
                <a:solidFill>
                  <a:srgbClr val="505759"/>
                </a:solidFill>
                <a:latin typeface="Arial" pitchFamily="34" charset="0"/>
                <a:cs typeface="Arial" pitchFamily="34" charset="0"/>
              </a:rPr>
              <a:t>Code: </a:t>
            </a:r>
            <a:r>
              <a:rPr lang="en-GB" sz="2200" dirty="0" smtClean="0">
                <a:solidFill>
                  <a:srgbClr val="505759"/>
                </a:solidFill>
                <a:latin typeface="Arial" pitchFamily="34" charset="0"/>
                <a:cs typeface="Arial" pitchFamily="34" charset="0"/>
              </a:rPr>
              <a:t>(Au-XXXXXX)</a:t>
            </a:r>
            <a:endParaRPr lang="en-GB" sz="2200" dirty="0">
              <a:solidFill>
                <a:srgbClr val="5057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9593" y="4521753"/>
            <a:ext cx="2520280" cy="2123658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200" dirty="0" smtClean="0">
                <a:solidFill>
                  <a:srgbClr val="505759"/>
                </a:solidFill>
                <a:latin typeface="Arial" pitchFamily="34" charset="0"/>
                <a:cs typeface="Arial" pitchFamily="34" charset="0"/>
              </a:rPr>
              <a:t>Further Notes: add </a:t>
            </a:r>
            <a:r>
              <a:rPr lang="en-GB" sz="2200" dirty="0">
                <a:solidFill>
                  <a:srgbClr val="505759"/>
                </a:solidFill>
                <a:latin typeface="Arial" pitchFamily="34" charset="0"/>
                <a:cs typeface="Arial" pitchFamily="34" charset="0"/>
              </a:rPr>
              <a:t>funding agency information if your funding agency mandates Gold Open Access.</a:t>
            </a:r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3347866" y="1719716"/>
            <a:ext cx="972614" cy="84518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15" name="Straight Arrow Connector 14"/>
          <p:cNvCxnSpPr>
            <a:stCxn id="5" idx="1"/>
          </p:cNvCxnSpPr>
          <p:nvPr/>
        </p:nvCxnSpPr>
        <p:spPr>
          <a:xfrm flipH="1">
            <a:off x="3347866" y="3284404"/>
            <a:ext cx="972614" cy="6486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>
            <a:off x="3347865" y="5505258"/>
            <a:ext cx="971728" cy="15599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</p:cNvCxnSpPr>
          <p:nvPr/>
        </p:nvCxnSpPr>
        <p:spPr>
          <a:xfrm flipH="1">
            <a:off x="3347865" y="4004484"/>
            <a:ext cx="972615" cy="1445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1"/>
          </p:cNvCxnSpPr>
          <p:nvPr/>
        </p:nvCxnSpPr>
        <p:spPr>
          <a:xfrm flipH="1">
            <a:off x="3347866" y="2564324"/>
            <a:ext cx="953841" cy="9355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3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006" y="620688"/>
            <a:ext cx="7772400" cy="1470025"/>
          </a:xfrm>
        </p:spPr>
        <p:txBody>
          <a:bodyPr/>
          <a:lstStyle/>
          <a:p>
            <a:r>
              <a:rPr lang="en-GB" dirty="0"/>
              <a:t>Paid Open Access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006" y="2252464"/>
            <a:ext cx="7795442" cy="3192760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Authors can choose to pay an article </a:t>
            </a:r>
            <a:r>
              <a:rPr lang="en-GB" sz="2800" dirty="0"/>
              <a:t>p</a:t>
            </a:r>
            <a:r>
              <a:rPr lang="en-GB" sz="2800" dirty="0" smtClean="0"/>
              <a:t>rocessing </a:t>
            </a:r>
            <a:r>
              <a:rPr lang="en-GB" sz="2800" dirty="0"/>
              <a:t>f</a:t>
            </a:r>
            <a:r>
              <a:rPr lang="en-GB" sz="2800" dirty="0" smtClean="0"/>
              <a:t>ee to make their article Open Access. </a:t>
            </a:r>
          </a:p>
          <a:p>
            <a:endParaRPr lang="en-GB" sz="2800" dirty="0" smtClean="0"/>
          </a:p>
          <a:p>
            <a:r>
              <a:rPr lang="en-GB" sz="2800" dirty="0"/>
              <a:t>The fees for Open </a:t>
            </a:r>
            <a:r>
              <a:rPr lang="en-GB" sz="2800" dirty="0" smtClean="0"/>
              <a:t>Access are </a:t>
            </a:r>
            <a:r>
              <a:rPr lang="en-GB" sz="2800" dirty="0"/>
              <a:t>dependent on the article </a:t>
            </a:r>
            <a:r>
              <a:rPr lang="en-GB" sz="2800" dirty="0" smtClean="0"/>
              <a:t>type. Information regarding the fees can be found on our </a:t>
            </a:r>
            <a:r>
              <a:rPr lang="en-GB" sz="2800" dirty="0" smtClean="0">
                <a:hlinkClick r:id="rId3"/>
              </a:rPr>
              <a:t>website</a:t>
            </a:r>
            <a:r>
              <a:rPr lang="en-GB" sz="2800" dirty="0" smtClean="0"/>
              <a:t>. </a:t>
            </a:r>
          </a:p>
          <a:p>
            <a:r>
              <a:rPr lang="en-GB" sz="2000" dirty="0">
                <a:hlinkClick r:id="rId3"/>
              </a:rPr>
              <a:t>http://www.rsc.org/Publishing/Journals/OpenScience/Fees.asp</a:t>
            </a:r>
            <a:endParaRPr lang="en-GB" sz="2000" dirty="0"/>
          </a:p>
          <a:p>
            <a:endParaRPr lang="en-GB" sz="2800" dirty="0"/>
          </a:p>
          <a:p>
            <a:r>
              <a:rPr lang="en-GB" sz="2800" dirty="0" smtClean="0"/>
              <a:t>If </a:t>
            </a:r>
            <a:r>
              <a:rPr lang="en-GB" sz="2800" dirty="0"/>
              <a:t>you do not have a Gold for Gold voucher and you wish to </a:t>
            </a:r>
            <a:r>
              <a:rPr lang="en-GB" sz="2800" dirty="0" smtClean="0"/>
              <a:t>apply for paid Open Access, please complete the </a:t>
            </a:r>
            <a:r>
              <a:rPr lang="en-GB" sz="2800" dirty="0">
                <a:hlinkClick r:id="rId4"/>
              </a:rPr>
              <a:t>online </a:t>
            </a:r>
            <a:r>
              <a:rPr lang="en-GB" sz="2800" dirty="0" smtClean="0">
                <a:hlinkClick r:id="rId4"/>
              </a:rPr>
              <a:t>form</a:t>
            </a:r>
            <a:r>
              <a:rPr lang="en-GB" sz="2800" dirty="0" smtClean="0"/>
              <a:t>. </a:t>
            </a:r>
          </a:p>
          <a:p>
            <a:r>
              <a:rPr lang="en-GB" sz="2000" dirty="0">
                <a:hlinkClick r:id="rId4"/>
              </a:rPr>
              <a:t>http://www.rsc.org/Publishing/Journals/OpenScience/form.asp</a:t>
            </a:r>
            <a:r>
              <a:rPr lang="en-GB" sz="2000" dirty="0"/>
              <a:t>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4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54379"/>
            <a:ext cx="5194908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200" dirty="0" smtClean="0">
                <a:solidFill>
                  <a:srgbClr val="505759"/>
                </a:solidFill>
                <a:latin typeface="+mj-lt"/>
              </a:rPr>
              <a:t>Paid Open Access</a:t>
            </a:r>
            <a:endParaRPr lang="en-GB" sz="4200" dirty="0">
              <a:solidFill>
                <a:srgbClr val="505759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6049"/>
            <a:ext cx="2880320" cy="511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1509394"/>
            <a:ext cx="3139274" cy="178510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505759"/>
                </a:solidFill>
              </a:rPr>
              <a:t>Complete contact details and manuscript number as you would for the Gold for Gold application</a:t>
            </a:r>
            <a:endParaRPr lang="en-GB" sz="2200" dirty="0">
              <a:solidFill>
                <a:srgbClr val="50575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638634"/>
            <a:ext cx="3147148" cy="144655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505759"/>
                </a:solidFill>
              </a:rPr>
              <a:t>15% discount for RSC members and institutions with RSC Gold </a:t>
            </a:r>
            <a:r>
              <a:rPr lang="en-GB" sz="2200" dirty="0">
                <a:solidFill>
                  <a:srgbClr val="505759"/>
                </a:solidFill>
              </a:rPr>
              <a:t>s</a:t>
            </a:r>
            <a:r>
              <a:rPr lang="en-GB" sz="2200" dirty="0" smtClean="0">
                <a:solidFill>
                  <a:srgbClr val="505759"/>
                </a:solidFill>
              </a:rPr>
              <a:t>ubscription</a:t>
            </a:r>
            <a:endParaRPr lang="en-GB" sz="2200" dirty="0">
              <a:solidFill>
                <a:srgbClr val="50575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5230361"/>
            <a:ext cx="3147148" cy="4308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505759"/>
                </a:solidFill>
              </a:rPr>
              <a:t>Funding agency</a:t>
            </a:r>
            <a:endParaRPr lang="en-GB" sz="2200" dirty="0">
              <a:solidFill>
                <a:srgbClr val="505759"/>
              </a:solidFill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3131840" y="2401946"/>
            <a:ext cx="100811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53044" y="4098718"/>
            <a:ext cx="1008112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131840" y="5517232"/>
            <a:ext cx="100811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31840" y="4989426"/>
            <a:ext cx="1008112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4" y="1844824"/>
            <a:ext cx="3480754" cy="384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16939" y="4509120"/>
            <a:ext cx="3595421" cy="110799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505759"/>
                </a:solidFill>
              </a:rPr>
              <a:t>If </a:t>
            </a:r>
            <a:r>
              <a:rPr lang="en-GB" sz="2200" dirty="0">
                <a:solidFill>
                  <a:srgbClr val="505759"/>
                </a:solidFill>
              </a:rPr>
              <a:t>you are situated in an EU member state </a:t>
            </a:r>
            <a:r>
              <a:rPr lang="en-GB" sz="2200" dirty="0" smtClean="0">
                <a:solidFill>
                  <a:srgbClr val="505759"/>
                </a:solidFill>
              </a:rPr>
              <a:t>or Canada </a:t>
            </a:r>
            <a:r>
              <a:rPr lang="en-GB" sz="2200" dirty="0">
                <a:solidFill>
                  <a:srgbClr val="505759"/>
                </a:solidFill>
              </a:rPr>
              <a:t>please provide VAT </a:t>
            </a:r>
            <a:r>
              <a:rPr lang="en-GB" sz="2200" dirty="0" smtClean="0">
                <a:solidFill>
                  <a:srgbClr val="505759"/>
                </a:solidFill>
              </a:rPr>
              <a:t>details. </a:t>
            </a:r>
            <a:endParaRPr lang="en-GB" sz="2200" dirty="0">
              <a:solidFill>
                <a:srgbClr val="5057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6938" y="3970600"/>
            <a:ext cx="3595421" cy="4308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505759"/>
                </a:solidFill>
              </a:rPr>
              <a:t>Purchase </a:t>
            </a:r>
            <a:r>
              <a:rPr lang="en-GB" sz="2200" dirty="0">
                <a:solidFill>
                  <a:srgbClr val="505759"/>
                </a:solidFill>
              </a:rPr>
              <a:t>order </a:t>
            </a:r>
            <a:r>
              <a:rPr lang="en-GB" sz="2200" dirty="0" smtClean="0">
                <a:solidFill>
                  <a:srgbClr val="505759"/>
                </a:solidFill>
              </a:rPr>
              <a:t>number</a:t>
            </a:r>
            <a:endParaRPr lang="en-GB" sz="2200" dirty="0">
              <a:solidFill>
                <a:srgbClr val="5057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1412776"/>
            <a:ext cx="4680520" cy="246221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505759"/>
                </a:solidFill>
              </a:rPr>
              <a:t>Full </a:t>
            </a:r>
            <a:r>
              <a:rPr lang="en-GB" sz="2200" dirty="0">
                <a:solidFill>
                  <a:srgbClr val="505759"/>
                </a:solidFill>
              </a:rPr>
              <a:t>name of the person </a:t>
            </a:r>
            <a:r>
              <a:rPr lang="en-GB" sz="2200" dirty="0" smtClean="0">
                <a:solidFill>
                  <a:srgbClr val="505759"/>
                </a:solidFill>
              </a:rPr>
              <a:t>handling the invoice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505759"/>
                </a:solidFill>
              </a:rPr>
              <a:t>Full name of the institution as well as the full address. Please avoid abbreviations.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505759"/>
                </a:solidFill>
              </a:rPr>
              <a:t>Contact telephone number with area code</a:t>
            </a:r>
            <a:endParaRPr lang="en-GB" sz="2200" dirty="0">
              <a:solidFill>
                <a:srgbClr val="505759"/>
              </a:solidFill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3275858" y="2643883"/>
            <a:ext cx="936102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3059834" y="4186044"/>
            <a:ext cx="1157104" cy="10226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>
            <a:off x="3131840" y="5063118"/>
            <a:ext cx="1085099" cy="4541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94892" y="510805"/>
            <a:ext cx="4793717" cy="7386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200" dirty="0" smtClean="0">
                <a:solidFill>
                  <a:srgbClr val="505759"/>
                </a:solidFill>
              </a:rPr>
              <a:t>Paid Open Access</a:t>
            </a:r>
            <a:endParaRPr lang="en-GB" sz="4200" dirty="0">
              <a:solidFill>
                <a:srgbClr val="50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09006" y="3068960"/>
            <a:ext cx="7366520" cy="3600400"/>
          </a:xfrm>
        </p:spPr>
        <p:txBody>
          <a:bodyPr>
            <a:noAutofit/>
          </a:bodyPr>
          <a:lstStyle/>
          <a:p>
            <a:endParaRPr lang="en-GB" sz="2200" dirty="0"/>
          </a:p>
          <a:p>
            <a:r>
              <a:rPr lang="en-GB" sz="2200" dirty="0" smtClean="0"/>
              <a:t>An Open Access licence will replace the licence completed at submission. </a:t>
            </a:r>
          </a:p>
          <a:p>
            <a:endParaRPr lang="en-GB" sz="2200" dirty="0" smtClean="0"/>
          </a:p>
          <a:p>
            <a:r>
              <a:rPr lang="en-GB" sz="2200" dirty="0" smtClean="0"/>
              <a:t>We offer two Creative Commons licences, which allow compliance with UK funding agency mandates.</a:t>
            </a:r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09006" y="332656"/>
            <a:ext cx="7772400" cy="1470025"/>
          </a:xfrm>
        </p:spPr>
        <p:txBody>
          <a:bodyPr/>
          <a:lstStyle/>
          <a:p>
            <a:r>
              <a:rPr lang="en-GB" dirty="0" smtClean="0"/>
              <a:t>A new Licence to Publish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09006" y="1772816"/>
            <a:ext cx="7056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505759"/>
                </a:solidFill>
              </a:rPr>
              <a:t>On completion of the online application form you should also complete and return a scanned copy of the Open Access </a:t>
            </a:r>
            <a:r>
              <a:rPr lang="en-US" sz="2200" dirty="0" err="1">
                <a:solidFill>
                  <a:srgbClr val="505759"/>
                </a:solidFill>
              </a:rPr>
              <a:t>Licence</a:t>
            </a:r>
            <a:r>
              <a:rPr lang="en-US" sz="2200" dirty="0">
                <a:solidFill>
                  <a:srgbClr val="505759"/>
                </a:solidFill>
              </a:rPr>
              <a:t> to Publish form to RSC1@rsc.org.</a:t>
            </a:r>
          </a:p>
        </p:txBody>
      </p:sp>
    </p:spTree>
    <p:extLst>
      <p:ext uri="{BB962C8B-B14F-4D97-AF65-F5344CB8AC3E}">
        <p14:creationId xmlns:p14="http://schemas.microsoft.com/office/powerpoint/2010/main" val="12164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272808" cy="5229200"/>
          </a:xfrm>
        </p:spPr>
        <p:txBody>
          <a:bodyPr>
            <a:noAutofit/>
          </a:bodyPr>
          <a:lstStyle/>
          <a:p>
            <a:r>
              <a:rPr lang="en-GB" sz="2200" dirty="0"/>
              <a:t>We offer a choice between </a:t>
            </a:r>
            <a:r>
              <a:rPr lang="en-GB" sz="2200" dirty="0" smtClean="0">
                <a:hlinkClick r:id="rId3"/>
              </a:rPr>
              <a:t>CC BY</a:t>
            </a:r>
            <a:r>
              <a:rPr lang="en-GB" sz="2200" dirty="0" smtClean="0"/>
              <a:t> and </a:t>
            </a:r>
            <a:r>
              <a:rPr lang="en-GB" sz="2200" dirty="0" smtClean="0">
                <a:hlinkClick r:id="rId4"/>
              </a:rPr>
              <a:t>CC BY-NC</a:t>
            </a:r>
            <a:r>
              <a:rPr lang="en-GB" sz="2200" dirty="0" smtClean="0"/>
              <a:t>. </a:t>
            </a:r>
          </a:p>
          <a:p>
            <a:endParaRPr lang="en-GB" sz="2200" dirty="0" smtClean="0"/>
          </a:p>
          <a:p>
            <a:r>
              <a:rPr lang="en-GB" sz="2200" dirty="0" smtClean="0"/>
              <a:t>The </a:t>
            </a:r>
            <a:r>
              <a:rPr lang="en-GB" sz="2200" dirty="0"/>
              <a:t>choice of licence </a:t>
            </a:r>
            <a:r>
              <a:rPr lang="en-GB" sz="2200" dirty="0" smtClean="0"/>
              <a:t>depends </a:t>
            </a:r>
            <a:r>
              <a:rPr lang="en-GB" sz="2200" dirty="0"/>
              <a:t>on two main </a:t>
            </a:r>
            <a:r>
              <a:rPr lang="en-GB" sz="2200" dirty="0" smtClean="0"/>
              <a:t>considerations: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Preference </a:t>
            </a:r>
            <a:r>
              <a:rPr lang="en-GB" sz="2200" dirty="0"/>
              <a:t>of your funding agency, if </a:t>
            </a:r>
            <a:r>
              <a:rPr lang="en-GB" sz="2200" dirty="0" smtClean="0"/>
              <a:t>any.</a:t>
            </a:r>
            <a:endParaRPr lang="en-GB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/>
              <a:t>Whether you wish to restrict use of the work to non-commercial (‘NC’) </a:t>
            </a:r>
            <a:r>
              <a:rPr lang="en-GB" sz="2200" dirty="0" smtClean="0"/>
              <a:t>purposes.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r>
              <a:rPr lang="en-GB" sz="2200" dirty="0" smtClean="0"/>
              <a:t>Articles published in PPS, PCCP or NJC have licences specific to the journal.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en-GB" dirty="0" smtClean="0"/>
              <a:t>Choosing a Licence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2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emplate xmlns="27d643f5-4560-4eff-9f48-d0fe6b2bec2d">Powerpoint presentations</Templ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88752EB44974D994EBA0BE182464D" ma:contentTypeVersion="1" ma:contentTypeDescription="Create a new document." ma:contentTypeScope="" ma:versionID="c1d8f818820c7cc194bd273893d7c9e1">
  <xsd:schema xmlns:xsd="http://www.w3.org/2001/XMLSchema" xmlns:p="http://schemas.microsoft.com/office/2006/metadata/properties" xmlns:ns2="27d643f5-4560-4eff-9f48-d0fe6b2bec2d" targetNamespace="http://schemas.microsoft.com/office/2006/metadata/properties" ma:root="true" ma:fieldsID="e52bb98c2d6ca2adc575429a04e1c4bd" ns2:_="">
    <xsd:import namespace="27d643f5-4560-4eff-9f48-d0fe6b2bec2d"/>
    <xsd:element name="properties">
      <xsd:complexType>
        <xsd:sequence>
          <xsd:element name="documentManagement">
            <xsd:complexType>
              <xsd:all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d643f5-4560-4eff-9f48-d0fe6b2bec2d" elementFormDefault="qualified">
    <xsd:import namespace="http://schemas.microsoft.com/office/2006/documentManagement/types"/>
    <xsd:element name="Template" ma:index="8" nillable="true" ma:displayName="Template" ma:format="Dropdown" ma:internalName="Template">
      <xsd:simpleType>
        <xsd:restriction base="dms:Choice">
          <xsd:enumeration value="Stationery"/>
          <xsd:enumeration value="Purchase order forms"/>
          <xsd:enumeration value="Powerpoint presentations"/>
          <xsd:enumeration value="Meeting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2938B26-5571-4633-B2D6-1B955BC45A4A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27d643f5-4560-4eff-9f48-d0fe6b2bec2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0D621F-5CAB-47A2-9BB0-F627941AAE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ACD94E-C4A3-4F3D-A06D-EDFA08CBE2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43f5-4560-4eff-9f48-d0fe6b2bec2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836</Words>
  <Application>Microsoft Office PowerPoint</Application>
  <PresentationFormat>On-screen Show (4:3)</PresentationFormat>
  <Paragraphs>107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How to Apply for Open Access</vt:lpstr>
      <vt:lpstr>How to Apply for Open Access</vt:lpstr>
      <vt:lpstr>PowerPoint Presentation</vt:lpstr>
      <vt:lpstr>PowerPoint Presentation</vt:lpstr>
      <vt:lpstr>Paid Open Access </vt:lpstr>
      <vt:lpstr>PowerPoint Presentation</vt:lpstr>
      <vt:lpstr>PowerPoint Presentation</vt:lpstr>
      <vt:lpstr>A new Licence to Publish</vt:lpstr>
      <vt:lpstr>Choosing a Licence </vt:lpstr>
      <vt:lpstr>Where to find the Licence</vt:lpstr>
      <vt:lpstr>Completing the Licence</vt:lpstr>
      <vt:lpstr>Sending the Licence</vt:lpstr>
      <vt:lpstr>Successful Applications</vt:lpstr>
      <vt:lpstr>Successful Applications</vt:lpstr>
      <vt:lpstr>FAQs</vt:lpstr>
      <vt:lpstr>Contact</vt:lpstr>
    </vt:vector>
  </TitlesOfParts>
  <Company>Royal Society of Chemistry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4 3_orange</dc:title>
  <dc:creator>Matt Baldwin</dc:creator>
  <cp:lastModifiedBy>Amanda Sun</cp:lastModifiedBy>
  <cp:revision>96</cp:revision>
  <dcterms:created xsi:type="dcterms:W3CDTF">2013-06-04T12:27:23Z</dcterms:created>
  <dcterms:modified xsi:type="dcterms:W3CDTF">2016-01-07T05:39:03Z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0x010100C1788752EB44974D994EBA0BE182464D</vt:lpwstr>
  </property>
</Properties>
</file>